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2" r:id="rId6"/>
    <p:sldId id="257" r:id="rId7"/>
    <p:sldId id="277" r:id="rId8"/>
    <p:sldId id="267" r:id="rId9"/>
    <p:sldId id="268" r:id="rId10"/>
    <p:sldId id="278" r:id="rId11"/>
    <p:sldId id="269" r:id="rId12"/>
    <p:sldId id="270" r:id="rId13"/>
    <p:sldId id="271" r:id="rId14"/>
    <p:sldId id="266" r:id="rId15"/>
    <p:sldId id="272" r:id="rId16"/>
    <p:sldId id="279" r:id="rId17"/>
    <p:sldId id="282" r:id="rId18"/>
    <p:sldId id="281" r:id="rId19"/>
    <p:sldId id="273" r:id="rId20"/>
    <p:sldId id="274" r:id="rId21"/>
    <p:sldId id="275" r:id="rId22"/>
    <p:sldId id="276" r:id="rId23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79508" autoAdjust="0"/>
  </p:normalViewPr>
  <p:slideViewPr>
    <p:cSldViewPr snapToGrid="0">
      <p:cViewPr varScale="1">
        <p:scale>
          <a:sx n="65" d="100"/>
          <a:sy n="65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George Fitch - Effective Strategies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42F69B-DB78-4E19-8525-DA7D1C2C5C9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20E4E5-9A59-49BC-B154-1D762C6F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34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smtClean="0"/>
              <a:t>George Fitch - Effective Strategies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541191D7-EAA8-4D00-8B90-2FC6F2F34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25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0F11A-810D-459E-AB6B-3D5469F043E0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8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9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10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6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E6FDD-33F0-4D7A-8BA8-457B277DCF4B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317C3-CFB6-4C4C-AAA2-62CF3E19D61A}" type="slidenum">
              <a:rPr lang="en-US"/>
              <a:pPr/>
              <a:t>3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The </a:t>
            </a:r>
            <a:r>
              <a:rPr lang="en-US" b="1" dirty="0"/>
              <a:t>urban learner</a:t>
            </a:r>
            <a:r>
              <a:rPr lang="en-US" dirty="0"/>
              <a:t> is described as a </a:t>
            </a:r>
            <a:r>
              <a:rPr lang="en-US" b="1" dirty="0"/>
              <a:t>student</a:t>
            </a:r>
            <a:r>
              <a:rPr lang="en-US" dirty="0"/>
              <a:t> being an active participant in </a:t>
            </a:r>
            <a:r>
              <a:rPr lang="en-US" dirty="0" err="1"/>
              <a:t>an</a:t>
            </a:r>
            <a:r>
              <a:rPr lang="en-US" b="1" dirty="0" err="1"/>
              <a:t>urban</a:t>
            </a:r>
            <a:r>
              <a:rPr lang="en-US" dirty="0"/>
              <a:t> educational and learning environment. The </a:t>
            </a:r>
            <a:r>
              <a:rPr lang="en-US" b="1" dirty="0"/>
              <a:t>urban learner</a:t>
            </a:r>
            <a:r>
              <a:rPr lang="en-US" dirty="0"/>
              <a:t> includes such racial minorities as Native Americans, African Americans, Mexican Americans, Puerto Ricans, and a substantial number of poor Whites ( Martin, 1975 )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3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5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George Fitch - Effective Strategies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5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0B0D17D-2647-4266-9487-0CA541A3F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8B10A-B675-4087-9034-9B2183FA1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850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D3488-233A-4527-AB2B-86B08BC2E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423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DD91-C94B-4410-B8E2-C31341F4D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00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4406900"/>
            <a:ext cx="67992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449" y="2906713"/>
            <a:ext cx="67992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DFB7-BA1E-400C-A6DB-42D5818B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928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D494-68BC-407F-AF65-AB0F97113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4676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274638"/>
            <a:ext cx="72294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4" y="1535113"/>
            <a:ext cx="3457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4" y="2174875"/>
            <a:ext cx="34671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925" y="1535113"/>
            <a:ext cx="3571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925" y="2174875"/>
            <a:ext cx="3571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3192-E4CE-48D6-A6F2-6D2A2723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933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8FEF-6213-4598-919E-2C5D33C16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571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07C3-E985-4DC2-8886-570CDD1DC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172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5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14446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7DE84-1273-4261-A7F9-101789AAB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79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4182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64087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182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E99E-F311-4DF1-948C-EE093CE6C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11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D1F01D4-9524-4813-B564-656FF752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59873"/>
            <a:ext cx="7429500" cy="1685681"/>
          </a:xfrm>
        </p:spPr>
        <p:txBody>
          <a:bodyPr/>
          <a:lstStyle/>
          <a:p>
            <a:r>
              <a:rPr lang="en-US" dirty="0" smtClean="0"/>
              <a:t>EFFECTIVE STRATEGIES  WORKING WITH THE </a:t>
            </a:r>
            <a:br>
              <a:rPr lang="en-US" dirty="0" smtClean="0"/>
            </a:br>
            <a:r>
              <a:rPr lang="en-US" dirty="0" smtClean="0"/>
              <a:t>URBAN LEARNER </a:t>
            </a:r>
            <a:br>
              <a:rPr lang="en-US" dirty="0" smtClean="0"/>
            </a:br>
            <a:r>
              <a:rPr lang="en-US" dirty="0" smtClean="0"/>
              <a:t>AND FAMILIES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2438" y="3565767"/>
            <a:ext cx="5248275" cy="11096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/>
              <a:t>PRESENTATION BY </a:t>
            </a:r>
            <a:endParaRPr lang="en-US" b="1" dirty="0"/>
          </a:p>
          <a:p>
            <a:pPr>
              <a:spcBef>
                <a:spcPct val="0"/>
              </a:spcBef>
            </a:pPr>
            <a:r>
              <a:rPr lang="en-US" b="1" dirty="0" smtClean="0"/>
              <a:t>Dr. GEORGE E. FITCH</a:t>
            </a:r>
            <a:endParaRPr lang="en-US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in Urban Situations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adults working who could interact in an urban setting, it is in everyone’s best interest to know the setting and community.  Here are some strategies that have helped me: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Respect  / Dignity		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Being Highly Visible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Making Home Visits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Attending Community Events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Showing Confidence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Being Yourself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939320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Knowing when to use Humor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Staying Calm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Being Empathetic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Recognizing Social Cues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Building Rapport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Active Listening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Not saying too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636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the Urban Learner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Making things clear and consistent will enable all students to understand material, but especially the urban learner</a:t>
            </a:r>
            <a:r>
              <a:rPr lang="en-US" sz="2200" b="1" dirty="0" smtClean="0"/>
              <a:t> (Williams and Sanchez, 2011).</a:t>
            </a:r>
          </a:p>
          <a:p>
            <a:pPr marL="0" indent="0">
              <a:buNone/>
            </a:pPr>
            <a:r>
              <a:rPr lang="en-US" dirty="0" smtClean="0"/>
              <a:t>Having multiple ways for students to demonstrate their understanding </a:t>
            </a:r>
            <a:r>
              <a:rPr lang="en-US" sz="2200" b="1" dirty="0" smtClean="0"/>
              <a:t>(Gardner, 2008).</a:t>
            </a:r>
          </a:p>
          <a:p>
            <a:pPr marL="0" indent="0">
              <a:buNone/>
            </a:pPr>
            <a:r>
              <a:rPr lang="en-US" dirty="0" smtClean="0"/>
              <a:t>Through multiple types of responses (verbal, written or action) the majority of students will be participating and students will be engaged in the learning </a:t>
            </a:r>
            <a:r>
              <a:rPr lang="en-US" b="1" dirty="0" smtClean="0"/>
              <a:t>(</a:t>
            </a:r>
            <a:r>
              <a:rPr lang="en-US" b="1" dirty="0" err="1"/>
              <a:t>Rosenshine</a:t>
            </a:r>
            <a:r>
              <a:rPr lang="en-US" b="1" dirty="0" smtClean="0"/>
              <a:t>, 2012).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18531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the Urban </a:t>
            </a:r>
            <a:r>
              <a:rPr lang="en-US" dirty="0" smtClean="0"/>
              <a:t>Families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04913"/>
            <a:ext cx="7162800" cy="540543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Schools must listen to parents, families and the community, and solicit them for their suggestions on how to work with their children </a:t>
            </a:r>
            <a:r>
              <a:rPr lang="en-US" sz="2200" b="1" dirty="0"/>
              <a:t>(Baker, Wise, Kelley, &amp; </a:t>
            </a:r>
            <a:r>
              <a:rPr lang="en-US" sz="2200" b="1" dirty="0" err="1"/>
              <a:t>Skiba</a:t>
            </a:r>
            <a:r>
              <a:rPr lang="en-US" sz="2200" b="1" dirty="0"/>
              <a:t>, 2016; Epstein, 2001).</a:t>
            </a:r>
          </a:p>
          <a:p>
            <a:pPr marL="0" indent="0">
              <a:buNone/>
            </a:pPr>
            <a:r>
              <a:rPr lang="en-US" sz="2200" dirty="0" smtClean="0"/>
              <a:t>Families </a:t>
            </a:r>
            <a:r>
              <a:rPr lang="en-US" sz="2200" dirty="0"/>
              <a:t>in poverty are concerned about their child’s education and want the best for their child, but the circumstances of survival are at times more pressing </a:t>
            </a:r>
            <a:r>
              <a:rPr lang="en-US" sz="2200" b="1" dirty="0"/>
              <a:t>(Noel, Stark &amp; Redford, 2015</a:t>
            </a:r>
            <a:r>
              <a:rPr lang="en-US" sz="2200" b="1" dirty="0" smtClean="0"/>
              <a:t>).</a:t>
            </a:r>
          </a:p>
          <a:p>
            <a:pPr marL="0" indent="0">
              <a:buNone/>
            </a:pPr>
            <a:r>
              <a:rPr lang="en-US" sz="2200" dirty="0"/>
              <a:t>It comes to the discussions of the parents, families and staff developing an understanding of the family condition. It is then when staff develop this mindset that they can build a trusting relationship with the parent and family that will enable schools to foster student success </a:t>
            </a:r>
            <a:r>
              <a:rPr lang="en-US" sz="2200" b="1" dirty="0"/>
              <a:t>(Ng &amp; </a:t>
            </a:r>
            <a:r>
              <a:rPr lang="en-US" sz="2200" b="1" dirty="0" err="1"/>
              <a:t>Rury</a:t>
            </a:r>
            <a:r>
              <a:rPr lang="en-US" sz="2200" b="1" dirty="0"/>
              <a:t>, 2006).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805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the Urban </a:t>
            </a:r>
            <a:r>
              <a:rPr lang="en-US" dirty="0" smtClean="0"/>
              <a:t>Families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04913"/>
            <a:ext cx="7162800" cy="5405438"/>
          </a:xfrm>
        </p:spPr>
        <p:txBody>
          <a:bodyPr/>
          <a:lstStyle/>
          <a:p>
            <a:r>
              <a:rPr lang="en-US" dirty="0"/>
              <a:t>When using a more positive and proactive approach and not starting or looking at the negative first, </a:t>
            </a:r>
            <a:r>
              <a:rPr lang="en-US" dirty="0" smtClean="0"/>
              <a:t>schools </a:t>
            </a:r>
            <a:r>
              <a:rPr lang="en-US" dirty="0"/>
              <a:t>can really look to build more positive communication with the families </a:t>
            </a:r>
            <a:endParaRPr lang="en-US" dirty="0" smtClean="0"/>
          </a:p>
          <a:p>
            <a:r>
              <a:rPr lang="en-US" dirty="0"/>
              <a:t>Furthermore, personnel must think and work flexibly to lessen barriers to parent engagement </a:t>
            </a:r>
            <a:endParaRPr lang="en-US" dirty="0" smtClean="0"/>
          </a:p>
          <a:p>
            <a:r>
              <a:rPr lang="en-US" dirty="0"/>
              <a:t>When schools implement a cross-cultural approach in working with families, it has been shown that there is more of a connectedness to the school and trust is built </a:t>
            </a:r>
            <a:r>
              <a:rPr lang="en-US" b="1" dirty="0"/>
              <a:t>(Machen, 2005).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231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1950"/>
            <a:ext cx="7772400" cy="842963"/>
          </a:xfrm>
        </p:spPr>
        <p:txBody>
          <a:bodyPr/>
          <a:lstStyle/>
          <a:p>
            <a:r>
              <a:rPr lang="en-US" sz="3000" dirty="0" smtClean="0"/>
              <a:t>Strategies Reaching the Urban Families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5363"/>
            <a:ext cx="7162800" cy="5405438"/>
          </a:xfrm>
        </p:spPr>
        <p:txBody>
          <a:bodyPr/>
          <a:lstStyle/>
          <a:p>
            <a:r>
              <a:rPr lang="en-US" sz="2200" dirty="0"/>
              <a:t>Schools must listen to parents, families and the community, and solicit them for their suggestions on how to work with their children </a:t>
            </a:r>
            <a:r>
              <a:rPr lang="en-US" sz="2200" b="1" dirty="0"/>
              <a:t>(Baker, Wise, Kelley, &amp; </a:t>
            </a:r>
            <a:r>
              <a:rPr lang="en-US" sz="2200" b="1" dirty="0" err="1"/>
              <a:t>Skiba</a:t>
            </a:r>
            <a:r>
              <a:rPr lang="en-US" sz="2200" b="1" dirty="0"/>
              <a:t>, 2016; Epstein, 2001)</a:t>
            </a:r>
            <a:r>
              <a:rPr lang="en-US" sz="2200" dirty="0"/>
              <a:t>.</a:t>
            </a:r>
          </a:p>
          <a:p>
            <a:r>
              <a:rPr lang="en-US" sz="2200" dirty="0" smtClean="0"/>
              <a:t>Families </a:t>
            </a:r>
            <a:r>
              <a:rPr lang="en-US" sz="2200" dirty="0"/>
              <a:t>in poverty are concerned about their child’s education and want the best for their child, but the circumstances of survival are at times more pressing </a:t>
            </a:r>
            <a:r>
              <a:rPr lang="en-US" sz="2200" b="1" dirty="0"/>
              <a:t>(Noel, Stark &amp; Redford, 2015</a:t>
            </a:r>
            <a:r>
              <a:rPr lang="en-US" sz="2200" b="1" dirty="0" smtClean="0"/>
              <a:t>).</a:t>
            </a:r>
          </a:p>
          <a:p>
            <a:r>
              <a:rPr lang="en-US" sz="2200" dirty="0"/>
              <a:t>It comes to the discussions of the parents, families and staff developing an understanding of the family condition. It is then when staff develop this mindset that they can build a trusting relationship with the parent and family that will enable schools to foster student success </a:t>
            </a:r>
            <a:r>
              <a:rPr lang="en-US" sz="2200" b="1" dirty="0"/>
              <a:t>(Ng &amp; </a:t>
            </a:r>
            <a:r>
              <a:rPr lang="en-US" sz="2200" b="1" dirty="0" err="1"/>
              <a:t>Rury</a:t>
            </a:r>
            <a:r>
              <a:rPr lang="en-US" sz="2200" b="1" dirty="0"/>
              <a:t>, 2006).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640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no FOOL PROOF anything!  I have just shared with you what has been successful in my own interactions with the urban learner.  I hope that you can use some of what I have shared to make sure that you can have an impact on the lives of the students that you touch.</a:t>
            </a:r>
          </a:p>
          <a:p>
            <a:pPr marL="0" indent="0">
              <a:buNone/>
            </a:pPr>
            <a:r>
              <a:rPr lang="en-US" dirty="0" smtClean="0"/>
              <a:t>If you need anything or want to reach out, please know that I am available.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236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Any Questions or Comments?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05843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5412"/>
            <a:ext cx="7010400" cy="494823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Comer, J. P. (2004). To Leave No Child Behind. </a:t>
            </a:r>
            <a:r>
              <a:rPr lang="en-US" sz="1800" i="1" dirty="0"/>
              <a:t>What I Learned in School: Reflections on Race, Child Development, and School Reform</a:t>
            </a:r>
            <a:r>
              <a:rPr lang="en-US" sz="1800" dirty="0"/>
              <a:t>, 127-154.</a:t>
            </a:r>
          </a:p>
          <a:p>
            <a:pPr marL="0" indent="0">
              <a:buNone/>
            </a:pPr>
            <a:r>
              <a:rPr lang="en-US" sz="1800" dirty="0"/>
              <a:t>Epstein, J. L., Galindo, C. L., &amp; Sheldon, S. B. (2011). Levels of leadership: Effects of district and school leaders on the quality of school programs of family and community involvement. </a:t>
            </a:r>
            <a:r>
              <a:rPr lang="en-US" sz="1800" i="1" dirty="0"/>
              <a:t>Educational Administration Quarterly</a:t>
            </a:r>
            <a:r>
              <a:rPr lang="en-US" sz="1800" dirty="0"/>
              <a:t>, </a:t>
            </a:r>
            <a:r>
              <a:rPr lang="en-US" sz="1800" i="1" dirty="0"/>
              <a:t>47</a:t>
            </a:r>
            <a:r>
              <a:rPr lang="en-US" sz="1800" dirty="0"/>
              <a:t>(3), 462-495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Gardner</a:t>
            </a:r>
            <a:r>
              <a:rPr lang="en-US" sz="1800" dirty="0"/>
              <a:t>, H. E. (2008). </a:t>
            </a:r>
            <a:r>
              <a:rPr lang="en-US" sz="1800" i="1" dirty="0"/>
              <a:t>Multiple intelligences: New </a:t>
            </a:r>
            <a:r>
              <a:rPr lang="en-US" sz="1800" i="1" dirty="0" smtClean="0"/>
              <a:t>horizons </a:t>
            </a:r>
            <a:r>
              <a:rPr lang="en-US" sz="1800" i="1" dirty="0"/>
              <a:t>in theory and practice</a:t>
            </a:r>
            <a:r>
              <a:rPr lang="en-US" sz="1800" dirty="0"/>
              <a:t>. Basic books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.</a:t>
            </a:r>
            <a:r>
              <a:rPr lang="en-US" sz="1800" dirty="0" err="1" smtClean="0"/>
              <a:t>Rosenshine</a:t>
            </a:r>
            <a:r>
              <a:rPr lang="en-US" sz="1800" dirty="0"/>
              <a:t>, B. (2012). Principles of Instruction: Research-Based Strategies That All Teachers Should Know. </a:t>
            </a:r>
            <a:r>
              <a:rPr lang="en-US" sz="1800" i="1" dirty="0"/>
              <a:t>American educator</a:t>
            </a:r>
            <a:r>
              <a:rPr lang="en-US" sz="1800" dirty="0"/>
              <a:t>, </a:t>
            </a:r>
            <a:r>
              <a:rPr lang="en-US" sz="1800" i="1" dirty="0"/>
              <a:t>36</a:t>
            </a:r>
            <a:r>
              <a:rPr lang="en-US" sz="1800" dirty="0"/>
              <a:t>(1), 12.</a:t>
            </a:r>
          </a:p>
          <a:p>
            <a:pPr marL="0" indent="0">
              <a:buNone/>
            </a:pPr>
            <a:r>
              <a:rPr lang="en-US" sz="1800" dirty="0" smtClean="0"/>
              <a:t>Williams</a:t>
            </a:r>
            <a:r>
              <a:rPr lang="en-US" sz="1800" dirty="0"/>
              <a:t>, T. T., &amp; Sánchez, B. (2013). Identifying and decreasing barriers to parent involvement for inner-city parents. </a:t>
            </a:r>
            <a:r>
              <a:rPr lang="en-US" sz="1800" i="1" dirty="0"/>
              <a:t>Youth &amp; Society</a:t>
            </a:r>
            <a:r>
              <a:rPr lang="en-US" sz="1800" dirty="0"/>
              <a:t>, </a:t>
            </a:r>
            <a:r>
              <a:rPr lang="en-US" sz="1800" i="1" dirty="0"/>
              <a:t>45</a:t>
            </a:r>
            <a:r>
              <a:rPr lang="en-US" sz="1800" dirty="0"/>
              <a:t>(1), 54-74.</a:t>
            </a:r>
          </a:p>
        </p:txBody>
      </p:sp>
    </p:spTree>
    <p:extLst>
      <p:ext uri="{BB962C8B-B14F-4D97-AF65-F5344CB8AC3E}">
        <p14:creationId xmlns:p14="http://schemas.microsoft.com/office/powerpoint/2010/main" val="1774628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Dr. George E. Fitch</a:t>
            </a:r>
            <a:r>
              <a:rPr lang="en-US" sz="2200" dirty="0" smtClean="0"/>
              <a:t>, </a:t>
            </a:r>
            <a:r>
              <a:rPr lang="en-US" sz="2200" dirty="0" smtClean="0"/>
              <a:t>Jr.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Pandemic Coordinator /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Supervisor of Student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32 N. Pershing Avenue</a:t>
            </a: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York, Pa.  17401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(717) </a:t>
            </a:r>
            <a:r>
              <a:rPr lang="en-US" sz="2200" dirty="0" smtClean="0"/>
              <a:t>845 – 3571 x4033</a:t>
            </a: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fitchgeo@ycs.k12.pa.us</a:t>
            </a:r>
          </a:p>
        </p:txBody>
      </p:sp>
    </p:spTree>
    <p:extLst>
      <p:ext uri="{BB962C8B-B14F-4D97-AF65-F5344CB8AC3E}">
        <p14:creationId xmlns:p14="http://schemas.microsoft.com/office/powerpoint/2010/main" val="42245183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Presentation</a:t>
            </a:r>
            <a:endParaRPr lang="en-US" dirty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Identify Effective Strategies that work with the Urban Learner.</a:t>
            </a:r>
            <a:endParaRPr lang="en-US" dirty="0"/>
          </a:p>
          <a:p>
            <a:r>
              <a:rPr lang="en-US" dirty="0" smtClean="0"/>
              <a:t>Knowing How to Communicate with the Urban Learner and Families.</a:t>
            </a:r>
            <a:endParaRPr lang="en-US" dirty="0"/>
          </a:p>
          <a:p>
            <a:r>
              <a:rPr lang="en-US" dirty="0" smtClean="0"/>
              <a:t>Develop Confidence in Urban Environments and School Situations.</a:t>
            </a:r>
          </a:p>
          <a:p>
            <a:r>
              <a:rPr lang="en-US" dirty="0" smtClean="0"/>
              <a:t>Develop a Better Understanding of the Urban Learner.</a:t>
            </a:r>
          </a:p>
          <a:p>
            <a:r>
              <a:rPr lang="en-US" dirty="0" smtClean="0"/>
              <a:t>Enjoy Yourself in the Presentation!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Urban Learner</a:t>
            </a:r>
            <a:endParaRPr lang="en-US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 r="13676" b="26368"/>
          <a:stretch/>
        </p:blipFill>
        <p:spPr>
          <a:xfrm>
            <a:off x="1645793" y="1379572"/>
            <a:ext cx="1945333" cy="2359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10747" r="5069" b="24974"/>
          <a:stretch/>
        </p:blipFill>
        <p:spPr>
          <a:xfrm>
            <a:off x="3591126" y="1379576"/>
            <a:ext cx="1731574" cy="2359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6965" r="3416" b="24776"/>
          <a:stretch/>
        </p:blipFill>
        <p:spPr>
          <a:xfrm>
            <a:off x="5322699" y="1405718"/>
            <a:ext cx="1782645" cy="2333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10149" r="10730" b="28757"/>
          <a:stretch/>
        </p:blipFill>
        <p:spPr>
          <a:xfrm>
            <a:off x="7105344" y="1392069"/>
            <a:ext cx="1697480" cy="234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0" t="18201" r="26549" b="42088"/>
          <a:stretch/>
        </p:blipFill>
        <p:spPr>
          <a:xfrm>
            <a:off x="1733265" y="3753173"/>
            <a:ext cx="1830565" cy="2347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5" r="24881" b="30683"/>
          <a:stretch/>
        </p:blipFill>
        <p:spPr>
          <a:xfrm>
            <a:off x="3571245" y="3766785"/>
            <a:ext cx="1751456" cy="2333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9453" r="20942" b="40696"/>
          <a:stretch/>
        </p:blipFill>
        <p:spPr>
          <a:xfrm>
            <a:off x="5349921" y="3739484"/>
            <a:ext cx="1673535" cy="2361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5" t="24185" r="28419" b="35125"/>
          <a:stretch/>
        </p:blipFill>
        <p:spPr>
          <a:xfrm>
            <a:off x="7023456" y="3739484"/>
            <a:ext cx="1779367" cy="23611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 flipV="1">
            <a:off x="10533696" y="1710692"/>
            <a:ext cx="990603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072EB8F3-5C27-4D8D-81A2-E74102A4F19C" descr="072EB8F3-5C27-4D8D-81A2-E74102A4F1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2164" y="829235"/>
            <a:ext cx="4124741" cy="309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9B1D262A-3A24-4532-9CB1-438934EA343B" descr="9B1D262A-3A24-4532-9CB1-438934EA343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b="14697"/>
          <a:stretch/>
        </p:blipFill>
        <p:spPr bwMode="auto">
          <a:xfrm>
            <a:off x="1711465" y="1733551"/>
            <a:ext cx="3646292" cy="355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0968539A-346A-4A79-A42C-15CC81F579DD" descr="0968539A-346A-4A79-A42C-15CC81F579D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57" y="3018473"/>
            <a:ext cx="2566362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9035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564" y="1395413"/>
            <a:ext cx="7197436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://www.ted.com/talks/rita_pierson_every_kid_needs_a_champion</a:t>
            </a:r>
          </a:p>
        </p:txBody>
      </p:sp>
    </p:spTree>
    <p:extLst>
      <p:ext uri="{BB962C8B-B14F-4D97-AF65-F5344CB8AC3E}">
        <p14:creationId xmlns:p14="http://schemas.microsoft.com/office/powerpoint/2010/main" val="12195936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5413"/>
            <a:ext cx="7010400" cy="47187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my experiences with the Urban Learner this is how it looks and sounds: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adult calls me by my name, or what I like to be called.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adult acknowledges my raised hand.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adult talks to me respectfully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adult makes a home visit and highly visible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adult embraces my culture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adult communicates with my family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adult cares about me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878193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Relationships 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52600" y="1395412"/>
            <a:ext cx="7010400" cy="52720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my experiences with Urban Families these strategies work: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teacher knows the correct name to address the parent, guardian or family member.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teacher asks is this an appropriate time to call and speak to the person.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teacher listens to the family and works to answer some of their questions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teacher always has a positive to say and works to develop a rapport with the family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The teacher looks for connections </a:t>
            </a:r>
            <a:r>
              <a:rPr lang="en-US" sz="2200" i="1" smtClean="0"/>
              <a:t>and similarities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7315094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23850"/>
            <a:ext cx="7010400" cy="838200"/>
          </a:xfrm>
        </p:spPr>
        <p:txBody>
          <a:bodyPr/>
          <a:lstStyle/>
          <a:p>
            <a:r>
              <a:rPr lang="en-US" dirty="0" smtClean="0"/>
              <a:t>Communication is Critical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68799"/>
            <a:ext cx="7010400" cy="50872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Realities that many Urban Families face are substantial and daunting.  Many realities are time poverty, lack of access, lack of financial resources, and lack of awareness. </a:t>
            </a:r>
            <a:r>
              <a:rPr lang="en-US" sz="2200" b="1" dirty="0" smtClean="0"/>
              <a:t>(Williams and Sanchez, 2011) </a:t>
            </a:r>
          </a:p>
          <a:p>
            <a:pPr marL="0" indent="0">
              <a:buNone/>
            </a:pPr>
            <a:r>
              <a:rPr lang="en-US" dirty="0" smtClean="0"/>
              <a:t>Adults working with the Urban Learner and their families must be able to effectively communicate through difficult situations (</a:t>
            </a:r>
            <a:r>
              <a:rPr lang="en-US" sz="2200" b="1" dirty="0" smtClean="0"/>
              <a:t>Epstein, 2011)</a:t>
            </a:r>
          </a:p>
          <a:p>
            <a:pPr marL="0" indent="0">
              <a:buNone/>
            </a:pPr>
            <a:r>
              <a:rPr lang="en-US" dirty="0" smtClean="0"/>
              <a:t>The Comer Model has been effective for communicating with families, collaboration, consensus-building, and no-fault approach to problem solving </a:t>
            </a:r>
            <a:r>
              <a:rPr lang="en-US" sz="2200" b="1" dirty="0" smtClean="0"/>
              <a:t>(Comer, 2004)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562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r="33042" b="10222"/>
          <a:stretch/>
        </p:blipFill>
        <p:spPr>
          <a:xfrm>
            <a:off x="2729553" y="342129"/>
            <a:ext cx="4299045" cy="6156953"/>
          </a:xfrm>
        </p:spPr>
      </p:pic>
    </p:spTree>
    <p:extLst>
      <p:ext uri="{BB962C8B-B14F-4D97-AF65-F5344CB8AC3E}">
        <p14:creationId xmlns:p14="http://schemas.microsoft.com/office/powerpoint/2010/main" val="33924208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 expectations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F40406FFAC134D9EDDB9288DAB2841" ma:contentTypeVersion="10" ma:contentTypeDescription="Create a new document." ma:contentTypeScope="" ma:versionID="59ce40f3b884d6d7350c0b65574fc765">
  <xsd:schema xmlns:xsd="http://www.w3.org/2001/XMLSchema" xmlns:xs="http://www.w3.org/2001/XMLSchema" xmlns:p="http://schemas.microsoft.com/office/2006/metadata/properties" xmlns:ns3="54a827a7-ad4d-4211-b9bd-4dbc46ef1ed8" targetNamespace="http://schemas.microsoft.com/office/2006/metadata/properties" ma:root="true" ma:fieldsID="f99fe58dad83edcd80ad7df3e4df8255" ns3:_="">
    <xsd:import namespace="54a827a7-ad4d-4211-b9bd-4dbc46ef1e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827a7-ad4d-4211-b9bd-4dbc46ef1e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0DDD7C-4BE5-4426-B270-A8032AB28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a827a7-ad4d-4211-b9bd-4dbc46ef1e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C1BB3E-D36F-42D7-9DC0-D58651D76D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8444B9-B87B-43D2-9784-C04D246B395F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54a827a7-ad4d-4211-b9bd-4dbc46ef1ed8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</Template>
  <TotalTime>27489</TotalTime>
  <Words>1265</Words>
  <Application>Microsoft Office PowerPoint</Application>
  <PresentationFormat>On-screen Show (4:3)</PresentationFormat>
  <Paragraphs>118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Classroom expectations</vt:lpstr>
      <vt:lpstr>EFFECTIVE STRATEGIES  WORKING WITH THE  URBAN LEARNER  AND FAMILIES</vt:lpstr>
      <vt:lpstr>Goals of the Presentation</vt:lpstr>
      <vt:lpstr>Defining the Urban Learner</vt:lpstr>
      <vt:lpstr>Urban Families</vt:lpstr>
      <vt:lpstr>Developing Connections</vt:lpstr>
      <vt:lpstr>Building Relationships</vt:lpstr>
      <vt:lpstr>Building Relationships (cont.)</vt:lpstr>
      <vt:lpstr>Communication is Critical</vt:lpstr>
      <vt:lpstr>PowerPoint Presentation</vt:lpstr>
      <vt:lpstr>Strategies in Urban Situations </vt:lpstr>
      <vt:lpstr>More Strategies</vt:lpstr>
      <vt:lpstr>Engaging the Urban Learner </vt:lpstr>
      <vt:lpstr>Engaging the Urban Families </vt:lpstr>
      <vt:lpstr>Engaging the Urban Families </vt:lpstr>
      <vt:lpstr>Strategies Reaching the Urban Families </vt:lpstr>
      <vt:lpstr>Conclusion </vt:lpstr>
      <vt:lpstr>Thank you</vt:lpstr>
      <vt:lpstr>References</vt:lpstr>
      <vt:lpstr>Contact Information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STRATEGIES  WORKING WITH THE  URBAN LEARNER</dc:title>
  <dc:creator>George Fitch</dc:creator>
  <cp:lastModifiedBy>Dr. George Fitch</cp:lastModifiedBy>
  <cp:revision>41</cp:revision>
  <cp:lastPrinted>2017-12-01T00:02:02Z</cp:lastPrinted>
  <dcterms:created xsi:type="dcterms:W3CDTF">2017-11-29T04:30:50Z</dcterms:created>
  <dcterms:modified xsi:type="dcterms:W3CDTF">2021-03-22T15:36:16Z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  <property fmtid="{D5CDD505-2E9C-101B-9397-08002B2CF9AE}" pid="3" name="ContentTypeId">
    <vt:lpwstr>0x010100FFF40406FFAC134D9EDDB9288DAB2841</vt:lpwstr>
  </property>
</Properties>
</file>